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6DBA902-BF80-41E5-9D43-EC361184DBF2}">
          <p14:sldIdLst>
            <p14:sldId id="256"/>
            <p14:sldId id="257"/>
            <p14:sldId id="258"/>
            <p14:sldId id="261"/>
            <p14:sldId id="259"/>
            <p14:sldId id="260"/>
          </p14:sldIdLst>
        </p14:section>
        <p14:section name="Section sans titre" id="{90056E05-2569-46CE-B3A1-751D66CD7090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05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16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577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7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12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20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7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25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23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0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83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70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6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82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24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70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68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09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80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4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832D-07A2-4227-ADBC-D5AC7BB01199}" type="datetimeFigureOut">
              <a:rPr lang="fr-FR" smtClean="0"/>
              <a:t>11/04/2025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C21DE-F071-48DF-9A30-23F6D1AAA3DD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5" y="5706208"/>
            <a:ext cx="1422187" cy="9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1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B8AF-F3EB-4C1F-BCF3-A682EFE05483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94B47-DF08-4595-961A-67CBA05C14B6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5" y="306898"/>
            <a:ext cx="10304583" cy="62320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72562" y="167054"/>
            <a:ext cx="11684976" cy="6554421"/>
          </a:xfrm>
          <a:prstGeom prst="rect">
            <a:avLst/>
          </a:prstGeom>
          <a:solidFill>
            <a:srgbClr val="FFFFFF">
              <a:alpha val="81961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571630"/>
            <a:ext cx="1594628" cy="10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56" y="756352"/>
            <a:ext cx="3178743" cy="2086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95" y="3451969"/>
            <a:ext cx="4632822" cy="38704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04" y="3724811"/>
            <a:ext cx="2645730" cy="24859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clrChange>
              <a:clrFrom>
                <a:srgbClr val="56A1D5"/>
              </a:clrFrom>
              <a:clrTo>
                <a:srgbClr val="56A1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55" y="4060069"/>
            <a:ext cx="3958836" cy="263528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clrChange>
              <a:clrFrom>
                <a:srgbClr val="56A1D5"/>
              </a:clrFrom>
              <a:clrTo>
                <a:srgbClr val="56A1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1" y="-327692"/>
            <a:ext cx="5407803" cy="425413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8" y="3451969"/>
            <a:ext cx="3616036" cy="3083288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434511" y="3293615"/>
            <a:ext cx="1241069" cy="96855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5400" b="1" dirty="0" smtClean="0">
                <a:solidFill>
                  <a:schemeClr val="tx1"/>
                </a:solidFill>
              </a:rPr>
              <a:t>1</a:t>
            </a:r>
            <a:endParaRPr lang="fr-FR" sz="5400" b="1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454925" y="3239123"/>
            <a:ext cx="1241069" cy="102304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5400" b="1" dirty="0" smtClean="0">
                <a:solidFill>
                  <a:schemeClr val="tx1"/>
                </a:solidFill>
              </a:rPr>
              <a:t>2</a:t>
            </a:r>
            <a:endParaRPr lang="fr-FR" sz="5400" b="1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6138040" y="3239124"/>
            <a:ext cx="1241069" cy="102304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5400" b="1" dirty="0" smtClean="0">
                <a:solidFill>
                  <a:schemeClr val="tx1"/>
                </a:solidFill>
              </a:rPr>
              <a:t>3</a:t>
            </a:r>
            <a:endParaRPr lang="fr-FR" sz="5400" b="1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8862728" y="3293615"/>
            <a:ext cx="1241069" cy="102304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5400" b="1" dirty="0" smtClean="0">
                <a:solidFill>
                  <a:schemeClr val="tx1"/>
                </a:solidFill>
              </a:rPr>
              <a:t>4</a:t>
            </a:r>
            <a:endParaRPr lang="fr-FR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73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6195" y="1886554"/>
            <a:ext cx="3263168" cy="3539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نختار واحد من موفري خدمة البريد الالكتروني و نتوجه الى الموقع الرسمي الخاص به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5" y="306124"/>
            <a:ext cx="8293329" cy="62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6195" y="1886554"/>
            <a:ext cx="3263168" cy="3539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نختار واحد من موفري خدمة البريد الالكتروني و نتوجه الى الموقع الرسمي الخاص به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5" y="306124"/>
            <a:ext cx="8293329" cy="62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2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286" y="1250302"/>
            <a:ext cx="9620624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9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53" y="1203648"/>
            <a:ext cx="9452674" cy="529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8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21699" y="1176387"/>
            <a:ext cx="60260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SA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تعريف </a:t>
            </a:r>
            <a:r>
              <a:rPr lang="ar-SA" sz="4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البريد</a:t>
            </a:r>
            <a:r>
              <a:rPr lang="ar-SA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الإلكتروني 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92"/>
            <a:ext cx="2771192" cy="26189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4979" y="2651664"/>
            <a:ext cx="116932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SA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البريد </a:t>
            </a:r>
            <a:r>
              <a:rPr lang="ar-SA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الالكتروني هو وسيلة لتبادل رسائل رقمية عبر الأنترنت أو غيرها من الشبكات </a:t>
            </a:r>
            <a:r>
              <a:rPr lang="ar-SA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الحاسوبية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1493" y="4403940"/>
            <a:ext cx="70796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4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أشهر موفري خدمة البريد : </a:t>
            </a:r>
            <a:endParaRPr lang="fr-FR" sz="4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8" y="5058401"/>
            <a:ext cx="2490710" cy="18533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16" y="4788660"/>
            <a:ext cx="3635750" cy="239283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455" y="5410286"/>
            <a:ext cx="3529169" cy="12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5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7597" y="543319"/>
            <a:ext cx="7080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SA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مكونات عنوان البريد الإلكتروني </a:t>
            </a:r>
            <a:endParaRPr lang="fr-FR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9" y="-323346"/>
            <a:ext cx="3151944" cy="3149102"/>
          </a:xfrm>
          <a:prstGeom prst="rect">
            <a:avLst/>
          </a:prstGeom>
        </p:spPr>
      </p:pic>
      <p:grpSp>
        <p:nvGrpSpPr>
          <p:cNvPr id="11" name="Groupe 10"/>
          <p:cNvGrpSpPr/>
          <p:nvPr/>
        </p:nvGrpSpPr>
        <p:grpSpPr>
          <a:xfrm>
            <a:off x="143279" y="2723500"/>
            <a:ext cx="6469886" cy="2206053"/>
            <a:chOff x="2497465" y="4106473"/>
            <a:chExt cx="6469886" cy="2206053"/>
          </a:xfrm>
        </p:grpSpPr>
        <p:grpSp>
          <p:nvGrpSpPr>
            <p:cNvPr id="16" name="Groupe 15"/>
            <p:cNvGrpSpPr/>
            <p:nvPr/>
          </p:nvGrpSpPr>
          <p:grpSpPr>
            <a:xfrm>
              <a:off x="2497465" y="4123809"/>
              <a:ext cx="3252167" cy="1417194"/>
              <a:chOff x="2497465" y="4123809"/>
              <a:chExt cx="3252167" cy="1417194"/>
            </a:xfrm>
          </p:grpSpPr>
          <p:sp>
            <p:nvSpPr>
              <p:cNvPr id="3" name="ZoneTexte 2"/>
              <p:cNvSpPr txBox="1"/>
              <p:nvPr/>
            </p:nvSpPr>
            <p:spPr>
              <a:xfrm>
                <a:off x="2500741" y="4894672"/>
                <a:ext cx="3248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err="1" smtClean="0">
                    <a:solidFill>
                      <a:srgbClr val="0070C0"/>
                    </a:solidFill>
                  </a:rPr>
                  <a:t>Nom_utilisateur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Accolade ouvrante 4"/>
              <p:cNvSpPr/>
              <p:nvPr/>
            </p:nvSpPr>
            <p:spPr>
              <a:xfrm rot="5400000">
                <a:off x="3919811" y="3322591"/>
                <a:ext cx="231018" cy="3075709"/>
              </a:xfrm>
              <a:prstGeom prst="leftBrace">
                <a:avLst>
                  <a:gd name="adj1" fmla="val 8333"/>
                  <a:gd name="adj2" fmla="val 4909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3297382" y="4123809"/>
                <a:ext cx="2230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rgbClr val="0070C0"/>
                    </a:solidFill>
                  </a:rPr>
                  <a:t>اسم المستخدم</a:t>
                </a:r>
                <a:endParaRPr lang="fr-FR" sz="2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7" name="Groupe 16"/>
            <p:cNvGrpSpPr/>
            <p:nvPr/>
          </p:nvGrpSpPr>
          <p:grpSpPr>
            <a:xfrm>
              <a:off x="5734049" y="4106473"/>
              <a:ext cx="652897" cy="1461752"/>
              <a:chOff x="5734049" y="4106473"/>
              <a:chExt cx="652897" cy="1461752"/>
            </a:xfrm>
          </p:grpSpPr>
          <p:sp>
            <p:nvSpPr>
              <p:cNvPr id="7" name="Accolade ouvrante 6"/>
              <p:cNvSpPr/>
              <p:nvPr/>
            </p:nvSpPr>
            <p:spPr>
              <a:xfrm rot="5400000">
                <a:off x="5919876" y="4661284"/>
                <a:ext cx="231021" cy="398318"/>
              </a:xfrm>
              <a:prstGeom prst="leftBrace">
                <a:avLst>
                  <a:gd name="adj1" fmla="val 8333"/>
                  <a:gd name="adj2" fmla="val 49099"/>
                </a:avLst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5805055" y="4106473"/>
                <a:ext cx="581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00B050"/>
                    </a:solidFill>
                  </a:rPr>
                  <a:t>At</a:t>
                </a:r>
                <a:endParaRPr lang="fr-FR" sz="2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5734049" y="4921894"/>
                <a:ext cx="602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smtClean="0">
                    <a:solidFill>
                      <a:srgbClr val="00B050"/>
                    </a:solidFill>
                  </a:rPr>
                  <a:t>@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8" name="Groupe 17"/>
            <p:cNvGrpSpPr/>
            <p:nvPr/>
          </p:nvGrpSpPr>
          <p:grpSpPr>
            <a:xfrm>
              <a:off x="6248400" y="4138687"/>
              <a:ext cx="2182092" cy="1425052"/>
              <a:chOff x="6248400" y="4138687"/>
              <a:chExt cx="2182092" cy="1425052"/>
            </a:xfrm>
          </p:grpSpPr>
          <p:sp>
            <p:nvSpPr>
              <p:cNvPr id="6" name="Accolade ouvrante 5"/>
              <p:cNvSpPr/>
              <p:nvPr/>
            </p:nvSpPr>
            <p:spPr>
              <a:xfrm rot="5400000">
                <a:off x="7185397" y="3920067"/>
                <a:ext cx="207659" cy="1880753"/>
              </a:xfrm>
              <a:prstGeom prst="leftBrace">
                <a:avLst>
                  <a:gd name="adj1" fmla="val 8333"/>
                  <a:gd name="adj2" fmla="val 4909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6587837" y="4138687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rgbClr val="FF0000"/>
                    </a:solidFill>
                  </a:rPr>
                  <a:t>اسم النطاق</a:t>
                </a:r>
                <a:endParaRPr lang="fr-FR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6248400" y="4917408"/>
                <a:ext cx="21820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smtClean="0">
                    <a:solidFill>
                      <a:srgbClr val="FF0000"/>
                    </a:solidFill>
                  </a:rPr>
                  <a:t>gmail.com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3" name="Groupe 22"/>
            <p:cNvGrpSpPr/>
            <p:nvPr/>
          </p:nvGrpSpPr>
          <p:grpSpPr>
            <a:xfrm>
              <a:off x="6137560" y="5468689"/>
              <a:ext cx="1447799" cy="843837"/>
              <a:chOff x="6137560" y="5468689"/>
              <a:chExt cx="1447799" cy="843837"/>
            </a:xfrm>
          </p:grpSpPr>
          <p:sp>
            <p:nvSpPr>
              <p:cNvPr id="19" name="Accolade ouvrante 18"/>
              <p:cNvSpPr/>
              <p:nvPr/>
            </p:nvSpPr>
            <p:spPr>
              <a:xfrm rot="16200000" flipV="1">
                <a:off x="6717664" y="5087747"/>
                <a:ext cx="272011" cy="1033895"/>
              </a:xfrm>
              <a:prstGeom prst="leftBrace">
                <a:avLst>
                  <a:gd name="adj1" fmla="val 8333"/>
                  <a:gd name="adj2" fmla="val 52710"/>
                </a:avLst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137560" y="5850861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rgbClr val="7030A0"/>
                    </a:solidFill>
                  </a:rPr>
                  <a:t>اسم المضيف</a:t>
                </a:r>
                <a:endParaRPr lang="fr-FR" sz="2400" b="1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7518687" y="5482229"/>
              <a:ext cx="1448664" cy="830297"/>
              <a:chOff x="7518687" y="5482229"/>
              <a:chExt cx="1448664" cy="830297"/>
            </a:xfrm>
          </p:grpSpPr>
          <p:sp>
            <p:nvSpPr>
              <p:cNvPr id="21" name="Accolade ouvrante 20"/>
              <p:cNvSpPr/>
              <p:nvPr/>
            </p:nvSpPr>
            <p:spPr>
              <a:xfrm rot="16200000" flipV="1">
                <a:off x="7752993" y="5247923"/>
                <a:ext cx="242303" cy="710915"/>
              </a:xfrm>
              <a:prstGeom prst="leftBrace">
                <a:avLst>
                  <a:gd name="adj1" fmla="val 8333"/>
                  <a:gd name="adj2" fmla="val 52710"/>
                </a:avLst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7519552" y="5850861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اسم الحقل</a:t>
                </a:r>
                <a:endParaRPr lang="fr-FR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4707628" y="1540688"/>
            <a:ext cx="7339261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0"/>
              </a:spcAft>
            </a:pPr>
            <a:r>
              <a:rPr lang="ar-SA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يتكون </a:t>
            </a:r>
            <a:r>
              <a:rPr lang="ar-SA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عنوان البريد الإلكتروني من 3 أجزاء، تتمثل في : </a:t>
            </a:r>
            <a:endParaRPr lang="fr-F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5291" y="2659605"/>
            <a:ext cx="49764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rtl="1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ar-SA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إسم</a:t>
            </a:r>
            <a:r>
              <a:rPr lang="ar-SA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r>
              <a:rPr lang="ar-SA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المستخدم </a:t>
            </a:r>
            <a:r>
              <a:rPr lang="fr-FR" sz="2400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UserName</a:t>
            </a:r>
            <a:r>
              <a:rPr lang="fr-FR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endParaRPr lang="fr-F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 rtl="1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الرمز </a:t>
            </a:r>
            <a:r>
              <a:rPr lang="fr-FR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@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endParaRPr lang="fr-F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 rtl="1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ar-DZ" sz="2400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إسم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النطاق </a:t>
            </a:r>
            <a:r>
              <a:rPr lang="fr-FR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Domaine </a:t>
            </a:r>
            <a:r>
              <a:rPr lang="fr-FR" sz="2400" dirty="0" err="1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name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: موفر الخدمة يتكون من اسم المضيف و </a:t>
            </a:r>
            <a:r>
              <a:rPr lang="ar-DZ" sz="2400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الحقل.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 </a:t>
            </a:r>
            <a:endParaRPr lang="fr-F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87420" y="5339815"/>
            <a:ext cx="9418783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rtl="1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DZ" sz="2400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اسم المضيف : اسم الشركة أو موفر الخدمة </a:t>
            </a:r>
          </a:p>
          <a:p>
            <a:pPr marL="342900" indent="-342900" algn="just" rtl="1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ar-DZ" sz="2400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نوع النشاط </a:t>
            </a:r>
            <a:r>
              <a:rPr lang="ar-DZ" sz="2400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الذي 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يقوم به </a:t>
            </a:r>
            <a:r>
              <a:rPr lang="ar-DZ" sz="2400" dirty="0" smtClean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المضيف أو الشبكة التي ينتمي اليها .</a:t>
            </a:r>
            <a:r>
              <a:rPr lang="ar-DZ" sz="2400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 </a:t>
            </a:r>
            <a:endParaRPr lang="fr-FR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83675" y="208720"/>
            <a:ext cx="7080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SA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مكونات عنوان البريد الإلكتروني </a:t>
            </a:r>
            <a:endParaRPr lang="fr-FR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8" y="-88001"/>
            <a:ext cx="2677369" cy="2674955"/>
          </a:xfrm>
          <a:prstGeom prst="rect">
            <a:avLst/>
          </a:prstGeom>
        </p:spPr>
      </p:pic>
      <p:grpSp>
        <p:nvGrpSpPr>
          <p:cNvPr id="40" name="Groupe 39"/>
          <p:cNvGrpSpPr/>
          <p:nvPr/>
        </p:nvGrpSpPr>
        <p:grpSpPr>
          <a:xfrm>
            <a:off x="3331029" y="1152424"/>
            <a:ext cx="7927981" cy="2206053"/>
            <a:chOff x="4776466" y="1187421"/>
            <a:chExt cx="6469886" cy="2206053"/>
          </a:xfrm>
        </p:grpSpPr>
        <p:grpSp>
          <p:nvGrpSpPr>
            <p:cNvPr id="23" name="Groupe 22"/>
            <p:cNvGrpSpPr/>
            <p:nvPr/>
          </p:nvGrpSpPr>
          <p:grpSpPr>
            <a:xfrm>
              <a:off x="4776466" y="1204757"/>
              <a:ext cx="3252167" cy="1417194"/>
              <a:chOff x="2497465" y="4123809"/>
              <a:chExt cx="3252167" cy="1417194"/>
            </a:xfrm>
          </p:grpSpPr>
          <p:sp>
            <p:nvSpPr>
              <p:cNvPr id="24" name="ZoneTexte 23"/>
              <p:cNvSpPr txBox="1"/>
              <p:nvPr/>
            </p:nvSpPr>
            <p:spPr>
              <a:xfrm>
                <a:off x="2500741" y="4894672"/>
                <a:ext cx="3248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err="1" smtClean="0">
                    <a:solidFill>
                      <a:srgbClr val="0070C0"/>
                    </a:solidFill>
                  </a:rPr>
                  <a:t>Nom_utilisateur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Accolade ouvrante 24"/>
              <p:cNvSpPr/>
              <p:nvPr/>
            </p:nvSpPr>
            <p:spPr>
              <a:xfrm rot="5400000">
                <a:off x="3919811" y="3322591"/>
                <a:ext cx="231018" cy="3075709"/>
              </a:xfrm>
              <a:prstGeom prst="leftBrace">
                <a:avLst>
                  <a:gd name="adj1" fmla="val 8333"/>
                  <a:gd name="adj2" fmla="val 4909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3297382" y="4123809"/>
                <a:ext cx="2230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rgbClr val="0070C0"/>
                    </a:solidFill>
                  </a:rPr>
                  <a:t>اسم المستخدم</a:t>
                </a:r>
                <a:endParaRPr lang="fr-FR" sz="2400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8013050" y="1187421"/>
              <a:ext cx="652897" cy="1461752"/>
              <a:chOff x="5734049" y="4106473"/>
              <a:chExt cx="652897" cy="1461752"/>
            </a:xfrm>
          </p:grpSpPr>
          <p:sp>
            <p:nvSpPr>
              <p:cNvPr id="28" name="Accolade ouvrante 27"/>
              <p:cNvSpPr/>
              <p:nvPr/>
            </p:nvSpPr>
            <p:spPr>
              <a:xfrm rot="5400000">
                <a:off x="5919876" y="4661284"/>
                <a:ext cx="231021" cy="398318"/>
              </a:xfrm>
              <a:prstGeom prst="leftBrace">
                <a:avLst>
                  <a:gd name="adj1" fmla="val 8333"/>
                  <a:gd name="adj2" fmla="val 49099"/>
                </a:avLst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5805055" y="4106473"/>
                <a:ext cx="5818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00B050"/>
                    </a:solidFill>
                  </a:rPr>
                  <a:t>At</a:t>
                </a:r>
                <a:endParaRPr lang="fr-FR" sz="2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5734049" y="4921894"/>
                <a:ext cx="6026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smtClean="0">
                    <a:solidFill>
                      <a:srgbClr val="00B050"/>
                    </a:solidFill>
                  </a:rPr>
                  <a:t>@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8527401" y="1219635"/>
              <a:ext cx="2182092" cy="1425052"/>
              <a:chOff x="6248400" y="4138687"/>
              <a:chExt cx="2182092" cy="1425052"/>
            </a:xfrm>
          </p:grpSpPr>
          <p:sp>
            <p:nvSpPr>
              <p:cNvPr id="32" name="Accolade ouvrante 31"/>
              <p:cNvSpPr/>
              <p:nvPr/>
            </p:nvSpPr>
            <p:spPr>
              <a:xfrm rot="5400000">
                <a:off x="7185397" y="3920067"/>
                <a:ext cx="207659" cy="1880753"/>
              </a:xfrm>
              <a:prstGeom prst="leftBrace">
                <a:avLst>
                  <a:gd name="adj1" fmla="val 8333"/>
                  <a:gd name="adj2" fmla="val 49099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6587837" y="4138687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ar-DZ" sz="2400" b="1" dirty="0" smtClean="0">
                    <a:solidFill>
                      <a:srgbClr val="FF0000"/>
                    </a:solidFill>
                  </a:rPr>
                  <a:t>اسم النطاق</a:t>
                </a:r>
                <a:endParaRPr lang="fr-FR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6248400" y="4917408"/>
                <a:ext cx="21820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 smtClean="0">
                    <a:solidFill>
                      <a:srgbClr val="FF0000"/>
                    </a:solidFill>
                  </a:rPr>
                  <a:t>gmail.com</a:t>
                </a:r>
                <a:endParaRPr lang="fr-FR" sz="3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5" name="Accolade ouvrante 34"/>
            <p:cNvSpPr/>
            <p:nvPr/>
          </p:nvSpPr>
          <p:spPr>
            <a:xfrm rot="16200000" flipV="1">
              <a:off x="8996665" y="2168695"/>
              <a:ext cx="272011" cy="1033895"/>
            </a:xfrm>
            <a:prstGeom prst="leftBrace">
              <a:avLst>
                <a:gd name="adj1" fmla="val 8333"/>
                <a:gd name="adj2" fmla="val 52710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416561" y="2931809"/>
              <a:ext cx="144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DZ" sz="2400" b="1" dirty="0" smtClean="0">
                  <a:solidFill>
                    <a:srgbClr val="7030A0"/>
                  </a:solidFill>
                </a:rPr>
                <a:t>اسم المضيف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37" name="Accolade ouvrante 36"/>
            <p:cNvSpPr/>
            <p:nvPr/>
          </p:nvSpPr>
          <p:spPr>
            <a:xfrm rot="16200000" flipV="1">
              <a:off x="10031994" y="2328871"/>
              <a:ext cx="242303" cy="710915"/>
            </a:xfrm>
            <a:prstGeom prst="leftBrace">
              <a:avLst>
                <a:gd name="adj1" fmla="val 8333"/>
                <a:gd name="adj2" fmla="val 52710"/>
              </a:avLst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9798553" y="2931809"/>
              <a:ext cx="144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DZ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اسم الحقل</a:t>
              </a:r>
              <a:endParaRPr lang="fr-FR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47080"/>
              </p:ext>
            </p:extLst>
          </p:nvPr>
        </p:nvGraphicFramePr>
        <p:xfrm>
          <a:off x="2090057" y="3627490"/>
          <a:ext cx="9076706" cy="3164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0152">
                  <a:extLst>
                    <a:ext uri="{9D8B030D-6E8A-4147-A177-3AD203B41FA5}">
                      <a16:colId xmlns:a16="http://schemas.microsoft.com/office/drawing/2014/main" val="2636687475"/>
                    </a:ext>
                  </a:extLst>
                </a:gridCol>
                <a:gridCol w="3506554">
                  <a:extLst>
                    <a:ext uri="{9D8B030D-6E8A-4147-A177-3AD203B41FA5}">
                      <a16:colId xmlns:a16="http://schemas.microsoft.com/office/drawing/2014/main" val="978612025"/>
                    </a:ext>
                  </a:extLst>
                </a:gridCol>
              </a:tblGrid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نوعية العمل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الرمز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669623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الهيئات</a:t>
                      </a:r>
                      <a:r>
                        <a:rPr lang="ar-DZ" sz="2000" baseline="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 و الشركات التجارية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+mn-lt"/>
                          <a:cs typeface="Al-Jazeera-Arabic-Bold" panose="01000500000000020006" pitchFamily="2" charset="-78"/>
                        </a:rPr>
                        <a:t>com</a:t>
                      </a:r>
                      <a:endParaRPr lang="fr-FR" sz="2000" b="1" dirty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97563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المؤسسات التعليمية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 smtClean="0">
                          <a:latin typeface="+mn-lt"/>
                          <a:cs typeface="Al-Jazeera-Arabic-Bold" panose="01000500000000020006" pitchFamily="2" charset="-78"/>
                        </a:rPr>
                        <a:t>Edu</a:t>
                      </a:r>
                      <a:endParaRPr lang="fr-FR" sz="2000" b="1" dirty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989124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منظمات و مؤسسات حكومية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 smtClean="0">
                          <a:latin typeface="+mn-lt"/>
                          <a:cs typeface="Al-Jazeera-Arabic-Bold" panose="01000500000000020006" pitchFamily="2" charset="-78"/>
                        </a:rPr>
                        <a:t>Gov</a:t>
                      </a:r>
                      <a:endParaRPr lang="fr-FR" sz="2000" b="1" dirty="0" smtClean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091615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منظمات و مؤسسات عسكرية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+mn-lt"/>
                          <a:cs typeface="Al-Jazeera-Arabic-Bold" panose="01000500000000020006" pitchFamily="2" charset="-78"/>
                        </a:rPr>
                        <a:t>Mil</a:t>
                      </a:r>
                      <a:endParaRPr lang="fr-FR" sz="2000" b="1" dirty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339168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شركات </a:t>
                      </a:r>
                      <a:r>
                        <a:rPr lang="ar-DZ" sz="2000" dirty="0" err="1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مزرودة</a:t>
                      </a:r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 لخدمات شبكة الأنترنت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smtClean="0">
                          <a:latin typeface="+mn-lt"/>
                          <a:cs typeface="Al-Jazeera-Arabic-Bold" panose="01000500000000020006" pitchFamily="2" charset="-78"/>
                        </a:rPr>
                        <a:t>Net</a:t>
                      </a:r>
                      <a:endParaRPr lang="fr-FR" sz="2000" b="1" dirty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955484"/>
                  </a:ext>
                </a:extLst>
              </a:tr>
              <a:tr h="452058">
                <a:tc>
                  <a:txBody>
                    <a:bodyPr/>
                    <a:lstStyle/>
                    <a:p>
                      <a:pPr algn="ctr"/>
                      <a:r>
                        <a:rPr lang="ar-DZ" sz="2000" dirty="0" smtClean="0">
                          <a:latin typeface="Al-Jazeera-Arabic-Bold" panose="01000500000000020006" pitchFamily="2" charset="-78"/>
                          <a:cs typeface="Al-Jazeera-Arabic-Bold" panose="01000500000000020006" pitchFamily="2" charset="-78"/>
                        </a:rPr>
                        <a:t>منظمات و هيئات غير تجارية</a:t>
                      </a:r>
                      <a:endParaRPr lang="fr-FR" sz="2000" b="1" dirty="0">
                        <a:latin typeface="Al-Jazeera-Arabic-Bold" panose="01000500000000020006" pitchFamily="2" charset="-78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 err="1" smtClean="0">
                          <a:latin typeface="+mn-lt"/>
                          <a:cs typeface="Al-Jazeera-Arabic-Bold" panose="01000500000000020006" pitchFamily="2" charset="-78"/>
                        </a:rPr>
                        <a:t>Org</a:t>
                      </a:r>
                      <a:endParaRPr lang="fr-FR" sz="2000" b="1" dirty="0">
                        <a:latin typeface="+mn-lt"/>
                        <a:cs typeface="Al-Jazeera-Arabic-Bold" panose="01000500000000020006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12011"/>
                  </a:ext>
                </a:extLst>
              </a:tr>
            </a:tbl>
          </a:graphicData>
        </a:graphic>
      </p:graphicFrame>
      <p:sp>
        <p:nvSpPr>
          <p:cNvPr id="39" name="ZoneTexte 38"/>
          <p:cNvSpPr txBox="1"/>
          <p:nvPr/>
        </p:nvSpPr>
        <p:spPr>
          <a:xfrm>
            <a:off x="1343447" y="3035218"/>
            <a:ext cx="613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يتغير اسم الحقل حسب نوع عمل المضيف</a:t>
            </a:r>
            <a:endParaRPr lang="fr-FR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0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8" y="107510"/>
            <a:ext cx="2594061" cy="22215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4561" y="2453045"/>
            <a:ext cx="11111345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سرعة </a:t>
            </a:r>
            <a:r>
              <a:rPr lang="ar-SA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وصول الرسالة، حيث يمكن إرسال رسالة إلى أي مكان </a:t>
            </a:r>
            <a:r>
              <a:rPr lang="ar-SA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ف</a:t>
            </a: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ي</a:t>
            </a:r>
            <a:r>
              <a:rPr lang="ar-SA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</a:t>
            </a:r>
            <a:r>
              <a:rPr lang="ar-SA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العالم خلال لحظات.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لا يوجد وسيط بين المرسل و المستقبل (إلغاء الحواجز الإدارية)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يستطيع المرسل ارسال عدة رسائل إلى جهات مختلفة في نفس الوقت.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 rtl="1">
              <a:lnSpc>
                <a:spcPct val="115000"/>
              </a:lnSpc>
              <a:spcAft>
                <a:spcPts val="0"/>
              </a:spcAft>
            </a:pPr>
            <a:r>
              <a:rPr lang="fr-FR" sz="3200" dirty="0">
                <a:solidFill>
                  <a:srgbClr val="000000"/>
                </a:solidFill>
                <a:latin typeface="Al-Jazeera-Arabic-Bold" panose="01000500000000020006" pitchFamily="2" charset="-78"/>
                <a:ea typeface="Times New Roman" panose="02020603050405020304" pitchFamily="18" charset="0"/>
              </a:rPr>
              <a:t> 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5490" y="1156807"/>
            <a:ext cx="4889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36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مميزات البريد </a:t>
            </a:r>
            <a:r>
              <a:rPr lang="ar-DZ" sz="3600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الإلكتروني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3945">
            <a:off x="9614708" y="365877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3673" y="1603158"/>
            <a:ext cx="10460183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 rtl="1">
              <a:lnSpc>
                <a:spcPct val="115000"/>
              </a:lnSpc>
              <a:spcAft>
                <a:spcPts val="0"/>
              </a:spcAft>
            </a:pPr>
            <a:r>
              <a:rPr lang="fr-FR" sz="3600" dirty="0">
                <a:solidFill>
                  <a:srgbClr val="000000"/>
                </a:solidFill>
                <a:latin typeface="Al-Jazeera-Arabic-Bold" panose="01000500000000020006" pitchFamily="2" charset="-78"/>
                <a:ea typeface="Times New Roman" panose="02020603050405020304" pitchFamily="18" charset="0"/>
              </a:rPr>
              <a:t> </a:t>
            </a:r>
            <a:endParaRPr lang="fr-F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الاطلاع </a:t>
            </a:r>
            <a:r>
              <a:rPr lang="ar-SA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على محتوياته من قبل المخترقين.</a:t>
            </a:r>
            <a:endParaRPr lang="fr-F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احتواء بعض الرسائل على الفيروسات التي تلحق ضررا بالمستخدم و جهازه بمجرد قراءة تلك الرسائل.</a:t>
            </a:r>
            <a:endParaRPr lang="fr-F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rtl="1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ar-SA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استخدام بريد المستخدم </a:t>
            </a:r>
            <a:r>
              <a:rPr lang="ar-SA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لاغراض</a:t>
            </a:r>
            <a:r>
              <a:rPr lang="ar-SA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 دعائية من قبل بعض الشركات دون اخذ اذنه.</a:t>
            </a:r>
            <a:endParaRPr lang="fr-F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lnSpc>
                <a:spcPct val="115000"/>
              </a:lnSpc>
              <a:spcAft>
                <a:spcPts val="1200"/>
              </a:spcAft>
            </a:pPr>
            <a:r>
              <a:rPr lang="fr-FR" sz="3600" dirty="0">
                <a:solidFill>
                  <a:srgbClr val="000000"/>
                </a:solidFill>
                <a:latin typeface="Al-Jazeera-Arabic-Bold" panose="01000500000000020006" pitchFamily="2" charset="-78"/>
                <a:ea typeface="Times New Roman" panose="02020603050405020304" pitchFamily="18" charset="0"/>
              </a:rPr>
              <a:t> </a:t>
            </a:r>
            <a:endParaRPr lang="fr-FR" sz="3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96699" y="895271"/>
            <a:ext cx="57951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0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سلبيات البريد الإلكتروني </a:t>
            </a:r>
            <a:endParaRPr lang="fr-FR" sz="4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2" y="-26002"/>
            <a:ext cx="3176022" cy="325831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512">
            <a:off x="9765033" y="68642"/>
            <a:ext cx="2361144" cy="23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7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8"/>
          <a:stretch/>
        </p:blipFill>
        <p:spPr>
          <a:xfrm>
            <a:off x="4887685" y="1782146"/>
            <a:ext cx="6858000" cy="47959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9542" y="1886554"/>
            <a:ext cx="3263168" cy="3539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نختار واحد من موفري خدمة البريد الالكتروني و نتوجه الى الموقع الرسمي الخاص به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6195" y="1886554"/>
            <a:ext cx="3263168" cy="3539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نختار واحد من موفري خدمة البريد الالكتروني و نتوجه الى الموقع الرسمي الخاص به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5" y="306124"/>
            <a:ext cx="8293329" cy="62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2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0441" y="317970"/>
            <a:ext cx="4887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rtl="1">
              <a:spcAft>
                <a:spcPts val="600"/>
              </a:spcAft>
              <a:buSzPts val="1600"/>
            </a:pPr>
            <a:r>
              <a:rPr lang="ar-DZ" sz="4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إنشاء بريد الكتروني</a:t>
            </a:r>
            <a:endParaRPr lang="fr-FR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6195" y="1886554"/>
            <a:ext cx="3263168" cy="3539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457200" algn="ctr" rtl="1">
              <a:spcAft>
                <a:spcPts val="600"/>
              </a:spcAft>
            </a:pPr>
            <a:r>
              <a:rPr lang="ar-DZ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نختار واحد من موفري خدمة البريد الالكتروني و نتوجه الى الموقع الرسمي الخاص به</a:t>
            </a:r>
            <a:endParaRPr lang="fr-F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35" y="306124"/>
            <a:ext cx="8293329" cy="62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155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Grand écran</PresentationFormat>
  <Paragraphs>69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Al-Jazeera-Arabic-Bold</vt:lpstr>
      <vt:lpstr>Arial</vt:lpstr>
      <vt:lpstr>Calibri</vt:lpstr>
      <vt:lpstr>Calibri Light</vt:lpstr>
      <vt:lpstr>Cambria</vt:lpstr>
      <vt:lpstr>Symbol</vt:lpstr>
      <vt:lpstr>Times New Roman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Linda</dc:creator>
  <cp:lastModifiedBy>bakhta leila linda</cp:lastModifiedBy>
  <cp:revision>13</cp:revision>
  <dcterms:created xsi:type="dcterms:W3CDTF">2022-03-29T08:29:09Z</dcterms:created>
  <dcterms:modified xsi:type="dcterms:W3CDTF">2025-04-11T07:15:01Z</dcterms:modified>
</cp:coreProperties>
</file>